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357" r:id="rId5"/>
    <p:sldId id="360" r:id="rId6"/>
    <p:sldId id="361" r:id="rId7"/>
    <p:sldId id="362" r:id="rId8"/>
    <p:sldId id="358" r:id="rId9"/>
    <p:sldId id="363" r:id="rId10"/>
    <p:sldId id="359" r:id="rId11"/>
    <p:sldId id="364" r:id="rId12"/>
    <p:sldId id="366" r:id="rId13"/>
    <p:sldId id="367" r:id="rId14"/>
    <p:sldId id="368" r:id="rId15"/>
    <p:sldId id="370" r:id="rId16"/>
    <p:sldId id="371" r:id="rId17"/>
    <p:sldId id="372" r:id="rId18"/>
    <p:sldId id="373" r:id="rId19"/>
    <p:sldId id="346" r:id="rId20"/>
    <p:sldId id="365" r:id="rId21"/>
    <p:sldId id="35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A3D024-909B-3BC2-1496-FEEAB652808A}" name="Sher Dionisio" initials="" userId="S::Sher.Dionisio@teksystemsgs.com::02daa716-9709-4d47-a153-1943ce1675c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5928" autoAdjust="0"/>
  </p:normalViewPr>
  <p:slideViewPr>
    <p:cSldViewPr snapToGrid="0">
      <p:cViewPr varScale="1">
        <p:scale>
          <a:sx n="159" d="100"/>
          <a:sy n="159" d="100"/>
        </p:scale>
        <p:origin x="2628" y="138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109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3.jpg>
</file>

<file path=ppt/media/image4.jpeg>
</file>

<file path=ppt/media/image5.jp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29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300A43-3A7D-BAF4-4621-A2CFDCAAF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898AC5-6901-7A6D-0C13-98265CAE5C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A3B2E5-D7FA-FC99-5DBF-5E840BFDF3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5478BA-2D38-E654-4AB5-FE2445D5DE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4716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222672-389E-7035-191C-450FD31F7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BC7F0F-7204-0B0D-196F-F708D93E1F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15AE5F-B369-E208-6A61-F8BCA0C434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943198-F3E5-0A26-9159-2631CEAEC7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0641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FF848D-BE5F-8EC5-21FC-BA211D69A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21B20A-92EE-A729-1A77-71F5BD440D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1839B4-CB54-6D5F-13A6-A40F3550C4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1AA961-B9CE-789A-99A2-D0F961CB50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2630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2894D-E11B-2CEB-BC14-8FA903C100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864DC3-E847-AA91-1062-6C17186BA8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F57431-FF82-5CFE-F8F8-4FA54C8C04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1C5B9-AE9F-EAAA-9351-98B08CFD5B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7681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FA37E-8B04-0CBC-243D-C06B707CE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8CF0B3-35FC-1C46-3BA9-6473E43232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0CF63F-825D-28DE-67C0-FD5D33A5FB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1FC28A-AC22-924D-8160-84D2BECDE4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5833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446A5-2C80-BE2A-38A1-CC2722C8A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B23E74-9F81-2196-05B6-73A4187912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0BFC88-3B3E-CE55-A267-3C132A16BF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70598C-35FB-40B2-76D4-9D161B4695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5926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613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7844D-9372-8E62-CB25-F884AF50F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DDAE94-180A-494A-6348-FD4DBD7C78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401DA1-C3A3-E64B-CFB2-EDB3E9CA04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8E921-3844-547E-57C4-B819FDD35E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9076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78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FEBFB-2623-01D5-F58C-B9EF5D5E3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9E043F-ECAB-5BF0-FC16-812A57E51B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62167C-8550-4B1E-5477-499CF6052B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2EC48B-AE7A-C2F0-E8A9-06BC6B9457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638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26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7D7ED5-6621-4CC5-10D8-FEA7F65BC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6C1284-574C-B000-A0A8-C7AF2FBDA7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25F00A-EEC8-B524-914D-CDC1CA71CD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ED136B-CDD1-F618-39EE-59AA89C66B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221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E75F07-262A-7B87-513E-6FB891353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0DB580-469D-E01C-B885-A98D3EC024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FF356A-A244-B31F-5BDB-F29433BD89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978508-D846-C488-31C9-B147634D21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616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244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4E2EF-54EA-00C1-FF0B-6E846FFFC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59412A-E8E5-FC74-A18D-8561FDCA3B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62805F-E76F-C878-75CF-D2AC7083EB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045C35-E906-6D46-A67D-FFC5B41231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30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7007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79F9EE-1310-17CC-5B0C-DB9F0DE31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0AF628-759F-23FE-D5AE-3343327E3F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3BC3AB-91F5-173D-810C-4B675DCD42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0817E-FB32-6792-BD10-19811DEB33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75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A39D92-9919-A80E-44FF-6B912E8507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8788" y="457200"/>
            <a:ext cx="11274425" cy="59436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2FF34D-C8F8-1796-647D-D17056A27E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1955" y="612475"/>
            <a:ext cx="4701904" cy="3079029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0768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30338E2-B50A-8F3E-2CA7-A75753E7E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629" y="598947"/>
            <a:ext cx="1051560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C8DD029-A673-92B9-0343-3B35BE46D2F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29641" y="2153285"/>
            <a:ext cx="3032759" cy="3790310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6E658BA3-0202-C705-7A02-8B70B788442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724400" y="2170621"/>
            <a:ext cx="6553200" cy="3772974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BD761E53-47C7-492A-D5B5-A8C2740B5157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53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2" y="2153285"/>
            <a:ext cx="6925660" cy="3500438"/>
          </a:xfrm>
        </p:spPr>
        <p:txBody>
          <a:bodyPr lIns="91440">
            <a:normAutofit/>
          </a:bodyPr>
          <a:lstStyle>
            <a:lvl1pPr marL="0" indent="0">
              <a:spcBef>
                <a:spcPts val="1000"/>
              </a:spcBef>
              <a:spcAft>
                <a:spcPts val="1200"/>
              </a:spcAft>
              <a:buNone/>
              <a:defRPr sz="1800" b="0"/>
            </a:lvl1pPr>
            <a:lvl2pPr marL="228600">
              <a:spcBef>
                <a:spcPts val="1000"/>
              </a:spcBef>
              <a:spcAft>
                <a:spcPts val="1200"/>
              </a:spcAft>
              <a:defRPr sz="1800" b="0"/>
            </a:lvl2pPr>
            <a:lvl3pPr marL="685800">
              <a:spcBef>
                <a:spcPts val="1000"/>
              </a:spcBef>
              <a:spcAft>
                <a:spcPts val="1200"/>
              </a:spcAft>
              <a:defRPr sz="1800" b="0"/>
            </a:lvl3pPr>
            <a:lvl4pPr marL="868680">
              <a:spcBef>
                <a:spcPts val="1000"/>
              </a:spcBef>
              <a:spcAft>
                <a:spcPts val="1200"/>
              </a:spcAft>
              <a:defRPr sz="1800" b="0"/>
            </a:lvl4pPr>
            <a:lvl5pPr marL="1143000">
              <a:spcBef>
                <a:spcPts val="1000"/>
              </a:spcBef>
              <a:spcAft>
                <a:spcPts val="1200"/>
              </a:spcAft>
              <a:defRPr sz="18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5745" y="2153285"/>
            <a:ext cx="3229495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C9F70CF1-DCAD-AE71-6B34-7BFB25EE530B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35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33145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CF90928-AB48-3554-E2B9-417A00F286AD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930275" y="2168526"/>
            <a:ext cx="10331450" cy="393906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D6C0A7-887A-66E2-A954-5E0592B9F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8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BB1E76-5845-01C9-1D0D-03CFFE6F0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96C21AF-4286-DECE-37A1-E8980687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655320"/>
            <a:ext cx="4572000" cy="5486400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E1D6B3-3EC8-6AC4-BE2B-5C732C85679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773680"/>
            <a:ext cx="4572000" cy="336804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spcBef>
                <a:spcPts val="1000"/>
              </a:spcBef>
              <a:buNone/>
              <a:defRPr sz="1600"/>
            </a:lvl2pPr>
            <a:lvl3pPr marL="914400" indent="0">
              <a:spcBef>
                <a:spcPts val="1000"/>
              </a:spcBef>
              <a:buNone/>
              <a:defRPr sz="1400"/>
            </a:lvl3pPr>
            <a:lvl4pPr marL="1371600" indent="0">
              <a:spcBef>
                <a:spcPts val="1000"/>
              </a:spcBef>
              <a:buNone/>
              <a:defRPr sz="1200"/>
            </a:lvl4pPr>
            <a:lvl5pPr marL="1828800" indent="0"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113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229E2-8757-94D8-A1B6-702189DC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3249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7143C8-CDFF-B937-C00C-5E7B509399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883920"/>
            <a:ext cx="4114800" cy="50596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2637A1-1BB4-AF51-24C3-6FE78DD45D9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438400"/>
            <a:ext cx="4799012" cy="3505200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buNone/>
              <a:defRPr sz="1800"/>
            </a:lvl1pPr>
            <a:lvl2pPr marL="457200" indent="0">
              <a:lnSpc>
                <a:spcPct val="125000"/>
              </a:lnSpc>
              <a:buNone/>
              <a:defRPr sz="1600"/>
            </a:lvl2pPr>
            <a:lvl3pPr marL="914400" indent="0">
              <a:lnSpc>
                <a:spcPct val="125000"/>
              </a:lnSpc>
              <a:buNone/>
              <a:defRPr sz="1400"/>
            </a:lvl3pPr>
            <a:lvl4pPr marL="1371600" indent="0">
              <a:lnSpc>
                <a:spcPct val="125000"/>
              </a:lnSpc>
              <a:buNone/>
              <a:defRPr sz="1200"/>
            </a:lvl4pPr>
            <a:lvl5pPr marL="1828800" indent="0">
              <a:lnSpc>
                <a:spcPct val="125000"/>
              </a:lnSpc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56F59DF2-AB3C-B7B3-826A-636B8CC5AB3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687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737016-0B2B-9F81-7A77-63223C486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34E572-08FE-0439-A460-8DFE1183A6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8742" y="914399"/>
            <a:ext cx="4798858" cy="50291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1EB46EC-087C-B8FF-2363-B99FAE983B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14400"/>
            <a:ext cx="5713413" cy="50292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2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1D49246-C641-C3BA-F07B-89FFC6CDA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853439"/>
            <a:ext cx="4802373" cy="2833689"/>
          </a:xfrm>
        </p:spPr>
        <p:txBody>
          <a:bodyPr rIns="914400"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BE7E1DF-A70C-8F79-9B76-72B2A7B4DC7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93191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CD5F637-DFBF-7FED-7CD5-F46A26E5CD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3E3B934-3E16-21AF-8F5A-9EFD93255705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872928-B479-F7C5-9C83-C448FBA36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20445"/>
            <a:ext cx="4114800" cy="50292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61E3771A-E1EB-0CBE-828C-2C5E1F2AE6C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75227" y="1020445"/>
            <a:ext cx="4802735" cy="5029200"/>
          </a:xfrm>
        </p:spPr>
        <p:txBody>
          <a:bodyPr anchor="ctr">
            <a:normAutofit/>
          </a:bodyPr>
          <a:lstStyle>
            <a:lvl1pPr marL="22860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1pPr>
            <a:lvl2pPr marL="41148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/>
            </a:lvl2pPr>
            <a:lvl3pPr marL="59436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/>
            </a:lvl3pPr>
            <a:lvl4pPr marL="77724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4pPr>
            <a:lvl5pPr marL="96012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A1635D-96F0-769B-4ECB-70502770A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4F877767-0342-A344-0462-A0D877FF68F8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15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21F215D-0D9E-64B3-1F66-E90B87932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00741"/>
            <a:ext cx="4802372" cy="278891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86A4459-11C2-44C6-0173-C666D5AADC1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82523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4EF14-0982-D931-9DD6-ECFE61D5B0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7E927E-4F73-5579-4F1D-E13899DEEA0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6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0" y="2153285"/>
            <a:ext cx="4953001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09360" y="2153285"/>
            <a:ext cx="51358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5D7E8F5-692D-24DD-0F8C-9563BA74AAF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1" y="2153285"/>
            <a:ext cx="3261359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480560" y="2153285"/>
            <a:ext cx="69646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C0F1533-3810-C210-9B67-D2F4A1846C23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16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9C70371-D147-2B29-EAEB-B10A799D09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169" y="614812"/>
            <a:ext cx="10359659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AE226-98C6-70F4-8DED-59E8FE3040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67" y="2177378"/>
            <a:ext cx="5713413" cy="4669987"/>
          </a:xfrm>
          <a:custGeom>
            <a:avLst/>
            <a:gdLst>
              <a:gd name="connsiteX0" fmla="*/ 400038 w 5713413"/>
              <a:gd name="connsiteY0" fmla="*/ 0 h 4669987"/>
              <a:gd name="connsiteX1" fmla="*/ 5713413 w 5713413"/>
              <a:gd name="connsiteY1" fmla="*/ 0 h 4669987"/>
              <a:gd name="connsiteX2" fmla="*/ 5713413 w 5713413"/>
              <a:gd name="connsiteY2" fmla="*/ 4315224 h 4669987"/>
              <a:gd name="connsiteX3" fmla="*/ 400038 w 5713413"/>
              <a:gd name="connsiteY3" fmla="*/ 4315224 h 4669987"/>
              <a:gd name="connsiteX4" fmla="*/ 0 w 5713413"/>
              <a:gd name="connsiteY4" fmla="*/ 0 h 4669987"/>
              <a:gd name="connsiteX5" fmla="*/ 386684 w 5713413"/>
              <a:gd name="connsiteY5" fmla="*/ 0 h 4669987"/>
              <a:gd name="connsiteX6" fmla="*/ 386684 w 5713413"/>
              <a:gd name="connsiteY6" fmla="*/ 4328578 h 4669987"/>
              <a:gd name="connsiteX7" fmla="*/ 5713413 w 5713413"/>
              <a:gd name="connsiteY7" fmla="*/ 4328578 h 4669987"/>
              <a:gd name="connsiteX8" fmla="*/ 5713413 w 5713413"/>
              <a:gd name="connsiteY8" fmla="*/ 4669987 h 4669987"/>
              <a:gd name="connsiteX9" fmla="*/ 0 w 5713413"/>
              <a:gd name="connsiteY9" fmla="*/ 4669987 h 4669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13413" h="4669987">
                <a:moveTo>
                  <a:pt x="400038" y="0"/>
                </a:moveTo>
                <a:lnTo>
                  <a:pt x="5713413" y="0"/>
                </a:lnTo>
                <a:lnTo>
                  <a:pt x="5713413" y="4315224"/>
                </a:lnTo>
                <a:lnTo>
                  <a:pt x="400038" y="4315224"/>
                </a:lnTo>
                <a:close/>
                <a:moveTo>
                  <a:pt x="0" y="0"/>
                </a:moveTo>
                <a:lnTo>
                  <a:pt x="386684" y="0"/>
                </a:lnTo>
                <a:lnTo>
                  <a:pt x="386684" y="4328578"/>
                </a:lnTo>
                <a:lnTo>
                  <a:pt x="5713413" y="4328578"/>
                </a:lnTo>
                <a:lnTo>
                  <a:pt x="5713413" y="4669987"/>
                </a:lnTo>
                <a:lnTo>
                  <a:pt x="0" y="46699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EA9034-22FD-3C2F-6A27-6363896980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153285"/>
            <a:ext cx="4799012" cy="3790315"/>
          </a:xfrm>
        </p:spPr>
        <p:txBody>
          <a:bodyPr>
            <a:normAutofit/>
          </a:bodyPr>
          <a:lstStyle>
            <a:lvl1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2000"/>
            </a:lvl1pPr>
            <a:lvl2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800"/>
            </a:lvl2pPr>
            <a:lvl3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600"/>
            </a:lvl3pPr>
            <a:lvl4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4pPr>
            <a:lvl5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72AFED-AF5A-A2E9-0D36-388733BBE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A42E613-3DCC-07A2-BA9B-74B13F28E59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90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C5E399AE-C2DC-0BE4-A179-9A726D23FF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0470" b="10470"/>
          <a:stretch/>
        </p:blipFill>
        <p:spPr>
          <a:xfrm>
            <a:off x="458787" y="457200"/>
            <a:ext cx="11274425" cy="59436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6ABF06-5491-8319-408F-AC9C03E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5516" y="1576137"/>
            <a:ext cx="5887696" cy="2193572"/>
          </a:xfrm>
          <a:solidFill>
            <a:srgbClr val="E7E6E6">
              <a:alpha val="50196"/>
            </a:srgb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Penalty Kick Predictions Using Pose Estimation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2A4884-E999-DBA6-978B-758D9422B931}"/>
              </a:ext>
            </a:extLst>
          </p:cNvPr>
          <p:cNvSpPr txBox="1"/>
          <p:nvPr/>
        </p:nvSpPr>
        <p:spPr>
          <a:xfrm>
            <a:off x="5841332" y="3783932"/>
            <a:ext cx="5891880" cy="369332"/>
          </a:xfrm>
          <a:prstGeom prst="rect">
            <a:avLst/>
          </a:prstGeom>
          <a:solidFill>
            <a:srgbClr val="E7E6E6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By: Matthew Wilcox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68A34B-8B33-F765-8190-F5ADFDE24843}"/>
              </a:ext>
            </a:extLst>
          </p:cNvPr>
          <p:cNvCxnSpPr/>
          <p:nvPr/>
        </p:nvCxnSpPr>
        <p:spPr>
          <a:xfrm>
            <a:off x="5841332" y="3769709"/>
            <a:ext cx="5887696" cy="1422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139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3CFED-5FF4-0F72-6ACF-ED6F2DA9D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7D4911C-C064-A0FD-640F-AE342B341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169" y="614812"/>
            <a:ext cx="10359659" cy="1325563"/>
          </a:xfrm>
        </p:spPr>
        <p:txBody>
          <a:bodyPr/>
          <a:lstStyle/>
          <a:p>
            <a:r>
              <a:rPr lang="en-US" dirty="0"/>
              <a:t>Model Training Graphs – 3 Classes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5249F4A-19DE-1ADE-486B-14E1820251A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12141" y="2153285"/>
            <a:ext cx="4362283" cy="3790315"/>
          </a:xfrm>
        </p:spPr>
        <p:txBody>
          <a:bodyPr/>
          <a:lstStyle/>
          <a:p>
            <a:r>
              <a:rPr lang="en-US" b="1" dirty="0"/>
              <a:t>Theoretical Expected Accuracy = .377</a:t>
            </a:r>
          </a:p>
          <a:p>
            <a:r>
              <a:rPr lang="en-US" b="1" dirty="0"/>
              <a:t>Test Set Accuracy: .39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746E1-210C-0829-7701-DB8118AA9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B4BDB0-F74F-A29A-98A6-828541ADFF4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618700-AB51-59A3-4C27-4E813D050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245" y="2153285"/>
            <a:ext cx="6436645" cy="319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512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4104D8-6A0E-0AED-6822-A10DA3B5E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0B9A7C21-D59F-BF4E-9710-47BE393AB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853439"/>
            <a:ext cx="4802373" cy="1709287"/>
          </a:xfrm>
        </p:spPr>
        <p:txBody>
          <a:bodyPr/>
          <a:lstStyle/>
          <a:p>
            <a:r>
              <a:rPr lang="en-US" dirty="0"/>
              <a:t>Confusion Matrix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46802669-383A-A7D9-94F9-5D657EF7DDE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656569"/>
            <a:ext cx="4799013" cy="3419377"/>
          </a:xfrm>
        </p:spPr>
        <p:txBody>
          <a:bodyPr>
            <a:normAutofit/>
          </a:bodyPr>
          <a:lstStyle/>
          <a:p>
            <a:endParaRPr lang="en-US" b="1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F46C5F-A128-9BF3-064E-3DD0C99A91F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A1E7BD-507F-0489-B35C-3B14C0D18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037" y="2650555"/>
            <a:ext cx="3907003" cy="32618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736BC4-5F9B-358E-7A1B-A1F9DD4BC8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5173" y="2650555"/>
            <a:ext cx="3777964" cy="326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103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52E85-C444-8C60-FE6C-6EE54F360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388766-EC13-1F02-848B-851407444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20445"/>
            <a:ext cx="4114800" cy="5029200"/>
          </a:xfrm>
        </p:spPr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25D3A70-E939-1125-B9C3-B234D4AB42E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475227" y="1020445"/>
            <a:ext cx="4802735" cy="4676508"/>
          </a:xfrm>
        </p:spPr>
        <p:txBody>
          <a:bodyPr/>
          <a:lstStyle/>
          <a:p>
            <a:r>
              <a:rPr lang="en-US" b="1" dirty="0"/>
              <a:t>Poor Accuracy: </a:t>
            </a:r>
            <a:r>
              <a:rPr lang="en-US" dirty="0"/>
              <a:t>Model is performing slightly above Random in Accuracy</a:t>
            </a:r>
          </a:p>
          <a:p>
            <a:r>
              <a:rPr lang="en-US" b="1" dirty="0"/>
              <a:t>Padding: </a:t>
            </a:r>
            <a:r>
              <a:rPr lang="en-US" dirty="0"/>
              <a:t>Padding the end is causing In accurate results after the clip has concluded</a:t>
            </a:r>
          </a:p>
          <a:p>
            <a:pPr lvl="1"/>
            <a:r>
              <a:rPr lang="en-US" dirty="0"/>
              <a:t>Results are Switching from Correct answers to decreasing in value for that prediction by the end of padding section</a:t>
            </a:r>
          </a:p>
        </p:txBody>
      </p:sp>
    </p:spTree>
    <p:extLst>
      <p:ext uri="{BB962C8B-B14F-4D97-AF65-F5344CB8AC3E}">
        <p14:creationId xmlns:p14="http://schemas.microsoft.com/office/powerpoint/2010/main" val="3805533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AD419-A1F1-A193-BE95-B77EC679C8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481E7EE-D8C7-39C8-F05A-31AE39A37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00741"/>
            <a:ext cx="4802372" cy="2788919"/>
          </a:xfrm>
        </p:spPr>
        <p:txBody>
          <a:bodyPr/>
          <a:lstStyle/>
          <a:p>
            <a:r>
              <a:rPr lang="en-US" dirty="0"/>
              <a:t>Tactic Change:</a:t>
            </a:r>
            <a:br>
              <a:rPr lang="en-US" dirty="0"/>
            </a:br>
            <a:r>
              <a:rPr lang="en-US" dirty="0"/>
              <a:t>Invert Padding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C80C5A8-3A46-2949-3659-909B4FFF5EF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3825239"/>
            <a:ext cx="4802735" cy="2072641"/>
          </a:xfrm>
        </p:spPr>
        <p:txBody>
          <a:bodyPr/>
          <a:lstStyle/>
          <a:p>
            <a:r>
              <a:rPr lang="en-US" noProof="1"/>
              <a:t>Apply padding at the beginning with both just 0’s and the first pose repeated</a:t>
            </a:r>
          </a:p>
        </p:txBody>
      </p:sp>
      <p:pic>
        <p:nvPicPr>
          <p:cNvPr id="15" name="Picture Placeholder 6" descr="A person holding a plant">
            <a:extLst>
              <a:ext uri="{FF2B5EF4-FFF2-40B4-BE49-F238E27FC236}">
                <a16:creationId xmlns:a16="http://schemas.microsoft.com/office/drawing/2014/main" id="{9C895331-6525-DBE7-3B40-5823E08073C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2132" r="12132"/>
          <a:stretch/>
        </p:blipFill>
        <p:spPr>
          <a:xfrm>
            <a:off x="6478588" y="920750"/>
            <a:ext cx="5713412" cy="50292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E8BBBC-4375-7DAB-6A6C-A8FF58BA45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4" name="Picture 3" descr="A football game plan on a chalkboard&#10;&#10;Description automatically generated">
            <a:extLst>
              <a:ext uri="{FF2B5EF4-FFF2-40B4-BE49-F238E27FC236}">
                <a16:creationId xmlns:a16="http://schemas.microsoft.com/office/drawing/2014/main" id="{DF8F82D8-CE82-48D2-01A8-86F61887A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4867" y="900741"/>
            <a:ext cx="7578735" cy="504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10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50B023-79A8-53B4-6779-2111197A4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17C7A7D9-BBA0-A7A8-BB7D-D5908CBAA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853439"/>
            <a:ext cx="4802373" cy="2833689"/>
          </a:xfrm>
        </p:spPr>
        <p:txBody>
          <a:bodyPr/>
          <a:lstStyle/>
          <a:p>
            <a:r>
              <a:rPr lang="en-US" dirty="0"/>
              <a:t>Padded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007F78-B9CC-AB1E-1E09-433931DB5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1680" y="382916"/>
            <a:ext cx="6016290" cy="2985375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5687BF-EE67-30F8-A447-E705F5D167D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50 Epochs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22870-6724-81CE-A5BC-1769EC7C55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6772" y="3429000"/>
            <a:ext cx="5710602" cy="28336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464932-84D2-35F7-FF8C-8C6E1C7EEF65}"/>
              </a:ext>
            </a:extLst>
          </p:cNvPr>
          <p:cNvSpPr txBox="1"/>
          <p:nvPr/>
        </p:nvSpPr>
        <p:spPr>
          <a:xfrm>
            <a:off x="5787188" y="3183605"/>
            <a:ext cx="5685273" cy="369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Zero - Padding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4BDE7F-6343-A278-4DFE-151369A3C395}"/>
              </a:ext>
            </a:extLst>
          </p:cNvPr>
          <p:cNvSpPr txBox="1"/>
          <p:nvPr/>
        </p:nvSpPr>
        <p:spPr>
          <a:xfrm>
            <a:off x="5787188" y="6167225"/>
            <a:ext cx="5685273" cy="369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Repeat - Padding</a:t>
            </a:r>
          </a:p>
        </p:txBody>
      </p:sp>
    </p:spTree>
    <p:extLst>
      <p:ext uri="{BB962C8B-B14F-4D97-AF65-F5344CB8AC3E}">
        <p14:creationId xmlns:p14="http://schemas.microsoft.com/office/powerpoint/2010/main" val="1316309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91E22-04A1-AC01-A31E-22A18CFEF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883E1B2-B409-5144-16A0-0B4541485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225" y="3413721"/>
            <a:ext cx="5921198" cy="2938189"/>
          </a:xfrm>
          <a:prstGeom prst="rect">
            <a:avLst/>
          </a:prstGeo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87DDF9C4-72A3-B537-F292-05F574F6E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853439"/>
            <a:ext cx="4802373" cy="2833689"/>
          </a:xfrm>
        </p:spPr>
        <p:txBody>
          <a:bodyPr/>
          <a:lstStyle/>
          <a:p>
            <a:r>
              <a:rPr lang="en-US" dirty="0"/>
              <a:t>Padded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8CB869-CE62-8281-46E5-45443191EC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1680" y="382916"/>
            <a:ext cx="6016290" cy="2985375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8A4E2-69B6-7F61-0574-A26EE529A66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100 Epochs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2A5532-141C-9919-12B3-15F93A62E2F2}"/>
              </a:ext>
            </a:extLst>
          </p:cNvPr>
          <p:cNvSpPr txBox="1"/>
          <p:nvPr/>
        </p:nvSpPr>
        <p:spPr>
          <a:xfrm>
            <a:off x="5787188" y="6167225"/>
            <a:ext cx="5685273" cy="369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Repeat - Padding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7D610E-506F-97F9-9929-EB34D8FDEC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1680" y="376791"/>
            <a:ext cx="6016290" cy="2985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E98C8E-F7ED-3179-EACF-883292111BB0}"/>
              </a:ext>
            </a:extLst>
          </p:cNvPr>
          <p:cNvSpPr txBox="1"/>
          <p:nvPr/>
        </p:nvSpPr>
        <p:spPr>
          <a:xfrm>
            <a:off x="5787188" y="3183605"/>
            <a:ext cx="5685273" cy="369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Zero - Padding</a:t>
            </a:r>
          </a:p>
        </p:txBody>
      </p:sp>
    </p:spTree>
    <p:extLst>
      <p:ext uri="{BB962C8B-B14F-4D97-AF65-F5344CB8AC3E}">
        <p14:creationId xmlns:p14="http://schemas.microsoft.com/office/powerpoint/2010/main" val="3775367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304888D-B78B-26F5-9075-CDA3C673C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8742" y="914399"/>
            <a:ext cx="4798858" cy="5029199"/>
          </a:xfrm>
        </p:spPr>
        <p:txBody>
          <a:bodyPr/>
          <a:lstStyle/>
          <a:p>
            <a:r>
              <a:rPr lang="en-US" dirty="0"/>
              <a:t>Conclusions</a:t>
            </a: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6B3187BD-B790-DE63-0B54-F9E459DC314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4799" b="14799"/>
          <a:stretch/>
        </p:blipFill>
        <p:spPr>
          <a:xfrm>
            <a:off x="0" y="914400"/>
            <a:ext cx="5713413" cy="5029200"/>
          </a:xfrm>
        </p:spPr>
      </p:pic>
    </p:spTree>
    <p:extLst>
      <p:ext uri="{BB962C8B-B14F-4D97-AF65-F5344CB8AC3E}">
        <p14:creationId xmlns:p14="http://schemas.microsoft.com/office/powerpoint/2010/main" val="3671577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306535-101D-C739-B4D4-4BDFFFA63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5014320-EFFD-6601-A51D-29E98363A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169" y="614812"/>
            <a:ext cx="10359659" cy="1325563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5553982-325C-C0AF-3AC3-A31342ED8C2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75413" y="2153285"/>
            <a:ext cx="4799012" cy="3790315"/>
          </a:xfrm>
        </p:spPr>
        <p:txBody>
          <a:bodyPr/>
          <a:lstStyle/>
          <a:p>
            <a:r>
              <a:rPr lang="en-US" b="1" dirty="0"/>
              <a:t>Allow for Automation of Data Cropping using Person Detection Algorithms such as YOLO. </a:t>
            </a:r>
          </a:p>
          <a:p>
            <a:r>
              <a:rPr lang="en-US" b="1" dirty="0"/>
              <a:t>Generate Increased Dataset to improve performance and reliance on Data Augmentation</a:t>
            </a:r>
          </a:p>
          <a:p>
            <a:r>
              <a:rPr lang="en-US" b="1" dirty="0"/>
              <a:t>Use 3-Dimensonal Coordinates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F22962-C510-F6F0-8AE6-5B55BCB7F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4" name="Picture 13" descr="A football player in a green uniform on a football field&#10;&#10;Description automatically generated">
            <a:extLst>
              <a:ext uri="{FF2B5EF4-FFF2-40B4-BE49-F238E27FC236}">
                <a16:creationId xmlns:a16="http://schemas.microsoft.com/office/drawing/2014/main" id="{BE2EF8C8-4ACB-0B2A-6210-C369772E9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405" y="2153285"/>
            <a:ext cx="5408195" cy="303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766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61152-381E-D654-15E9-7C4F09608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655320"/>
            <a:ext cx="4572000" cy="54864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D569DC-1A68-51FF-4CCE-F334F8B3D5A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75413" y="2773680"/>
            <a:ext cx="4572000" cy="336804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844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FDB55-AACF-DCA2-FCE5-E84CC0003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E38EF22-E369-1291-2B36-3AC2D77E387D}"/>
              </a:ext>
            </a:extLst>
          </p:cNvPr>
          <p:cNvSpPr/>
          <p:nvPr/>
        </p:nvSpPr>
        <p:spPr>
          <a:xfrm rot="10800000">
            <a:off x="-588885" y="626102"/>
            <a:ext cx="9744722" cy="2644066"/>
          </a:xfrm>
          <a:prstGeom prst="rect">
            <a:avLst/>
          </a:prstGeom>
          <a:solidFill>
            <a:schemeClr val="bg1"/>
          </a:solidFill>
          <a:ln>
            <a:gradFill>
              <a:gsLst>
                <a:gs pos="38000">
                  <a:schemeClr val="tx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2FF0A7-8C4F-AA85-A3B8-4AEF04D4FE6E}"/>
              </a:ext>
            </a:extLst>
          </p:cNvPr>
          <p:cNvSpPr/>
          <p:nvPr/>
        </p:nvSpPr>
        <p:spPr>
          <a:xfrm>
            <a:off x="3119022" y="3587832"/>
            <a:ext cx="9744722" cy="2644066"/>
          </a:xfrm>
          <a:prstGeom prst="rect">
            <a:avLst/>
          </a:prstGeom>
          <a:solidFill>
            <a:schemeClr val="bg1"/>
          </a:solidFill>
          <a:ln>
            <a:gradFill>
              <a:gsLst>
                <a:gs pos="38000">
                  <a:schemeClr val="tx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F75CC5-ECC1-84AD-EC92-F28FECB3102B}"/>
              </a:ext>
            </a:extLst>
          </p:cNvPr>
          <p:cNvSpPr txBox="1"/>
          <p:nvPr/>
        </p:nvSpPr>
        <p:spPr>
          <a:xfrm>
            <a:off x="747482" y="1411555"/>
            <a:ext cx="47140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“Penalty kicks don’t necessarily mean the best team came out on top.” </a:t>
            </a:r>
          </a:p>
          <a:p>
            <a:pPr algn="ctr"/>
            <a:r>
              <a:rPr lang="en-US" dirty="0"/>
              <a:t>Claudio </a:t>
            </a:r>
            <a:r>
              <a:rPr lang="en-US" dirty="0" err="1"/>
              <a:t>Taffarel</a:t>
            </a:r>
            <a:endParaRPr lang="en-US" dirty="0"/>
          </a:p>
          <a:p>
            <a:pPr algn="ctr"/>
            <a:r>
              <a:rPr lang="en-US" dirty="0"/>
              <a:t>Former Brazil Goalkeeper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67DA3E-00B0-227D-4661-A0E627371D07}"/>
              </a:ext>
            </a:extLst>
          </p:cNvPr>
          <p:cNvSpPr txBox="1"/>
          <p:nvPr/>
        </p:nvSpPr>
        <p:spPr>
          <a:xfrm>
            <a:off x="5699695" y="4309701"/>
            <a:ext cx="676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“Penalty shootouts have nothing to do with football.</a:t>
            </a:r>
          </a:p>
          <a:p>
            <a:pPr algn="ctr"/>
            <a:r>
              <a:rPr lang="en-US" b="1" dirty="0"/>
              <a:t>It’s like shooting poor wee ducks at a fairground.” </a:t>
            </a:r>
          </a:p>
          <a:p>
            <a:pPr algn="ctr"/>
            <a:r>
              <a:rPr lang="en-US" dirty="0"/>
              <a:t>Alex Smith</a:t>
            </a:r>
          </a:p>
          <a:p>
            <a:pPr algn="ctr"/>
            <a:r>
              <a:rPr lang="en-US" dirty="0"/>
              <a:t>Former Manger of Aberdeen</a:t>
            </a:r>
          </a:p>
        </p:txBody>
      </p:sp>
      <p:pic>
        <p:nvPicPr>
          <p:cNvPr id="10" name="Picture 9" descr="A person holding a trophy&#10;&#10;Description automatically generated">
            <a:extLst>
              <a:ext uri="{FF2B5EF4-FFF2-40B4-BE49-F238E27FC236}">
                <a16:creationId xmlns:a16="http://schemas.microsoft.com/office/drawing/2014/main" id="{F52CA6B3-3326-14EB-294E-ACF095373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7702" y="3697068"/>
            <a:ext cx="2425594" cy="2425594"/>
          </a:xfrm>
          <a:prstGeom prst="rect">
            <a:avLst/>
          </a:prstGeom>
        </p:spPr>
      </p:pic>
      <p:pic>
        <p:nvPicPr>
          <p:cNvPr id="12" name="Picture 11" descr="A person in a green jersey with his arms raised&#10;&#10;Description automatically generated">
            <a:extLst>
              <a:ext uri="{FF2B5EF4-FFF2-40B4-BE49-F238E27FC236}">
                <a16:creationId xmlns:a16="http://schemas.microsoft.com/office/drawing/2014/main" id="{C214E20A-A527-410D-AEC5-87185A26E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9695" y="1096645"/>
            <a:ext cx="3274658" cy="183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231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21905908-61C5-E80D-F570-D84DB752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853439"/>
            <a:ext cx="4802373" cy="1709287"/>
          </a:xfrm>
        </p:spPr>
        <p:txBody>
          <a:bodyPr/>
          <a:lstStyle/>
          <a:p>
            <a:r>
              <a:rPr lang="en-US" dirty="0"/>
              <a:t>Importance of Penalty Kicks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7CC1959B-E6A9-5770-EC41-43538A9E36C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656569"/>
            <a:ext cx="4799013" cy="341937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Since 2020, 24 NCAA D1 Men’s Soccer National Tournament Games ended in a Penalty Shootout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Notably Syracuse Winning the Championship game in 2022 on Penalty Kicks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Since 2020, 29 NCAA D1 Women’s Soccer National Tournament Games ended in a Penalty Shootout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Notably Santa Clara Winning the Championship Game in 2020 on Penalty Kicks</a:t>
            </a:r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F8EC18D-03A7-9C7B-E8C4-34A8973C74D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8001" r="18001"/>
          <a:stretch/>
        </p:blipFill>
        <p:spPr>
          <a:xfrm>
            <a:off x="6478588" y="920750"/>
            <a:ext cx="5713412" cy="5029200"/>
          </a:xfrm>
        </p:spPr>
      </p:pic>
    </p:spTree>
    <p:extLst>
      <p:ext uri="{BB962C8B-B14F-4D97-AF65-F5344CB8AC3E}">
        <p14:creationId xmlns:p14="http://schemas.microsoft.com/office/powerpoint/2010/main" val="2775787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4431C-AABD-85AA-4F00-1F4FD6E91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39CCA0B3-53B5-9357-A9E8-E4F40F3CB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853439"/>
            <a:ext cx="4802373" cy="1709287"/>
          </a:xfrm>
        </p:spPr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462A9296-DD67-C66B-643F-33B258D41DB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656569"/>
            <a:ext cx="4799013" cy="341937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Data was collected through </a:t>
            </a:r>
            <a:r>
              <a:rPr lang="en-US" b="1" dirty="0" err="1"/>
              <a:t>Wyscout</a:t>
            </a:r>
            <a:endParaRPr lang="en-US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Permissions were given through New College Men’ s Soccer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269 Individual Penalty Kicks were collected from NCAA Men’s Soccer Games</a:t>
            </a:r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2855C9D-F4D1-5DD4-D488-74C116F33D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9892" t="-20424" r="9902" b="-20779"/>
          <a:stretch/>
        </p:blipFill>
        <p:spPr>
          <a:xfrm>
            <a:off x="6478588" y="920750"/>
            <a:ext cx="5713412" cy="5029200"/>
          </a:xfrm>
        </p:spPr>
      </p:pic>
    </p:spTree>
    <p:extLst>
      <p:ext uri="{BB962C8B-B14F-4D97-AF65-F5344CB8AC3E}">
        <p14:creationId xmlns:p14="http://schemas.microsoft.com/office/powerpoint/2010/main" val="3533226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417AA-0F1A-0B82-BE78-1AC30AF9F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B734D6F-643D-39A8-3E29-200C0F47B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169" y="614812"/>
            <a:ext cx="10359659" cy="1325563"/>
          </a:xfrm>
        </p:spPr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5CAF6C2-B3D2-0D51-B6D7-6984A01803C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75413" y="2153285"/>
            <a:ext cx="4799012" cy="3790315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Clips were Individual Classified as going “Left”, “Right”, or “Center”</a:t>
            </a:r>
          </a:p>
          <a:p>
            <a:r>
              <a:rPr lang="en-US" b="1" dirty="0"/>
              <a:t>Clips were Cropped to just include the Shooter and trimmed to be just the run-up to the shot</a:t>
            </a:r>
            <a:endParaRPr lang="en-US" dirty="0"/>
          </a:p>
          <a:p>
            <a:r>
              <a:rPr lang="en-US" b="1" dirty="0"/>
              <a:t>Train, Validation, Test Split</a:t>
            </a:r>
          </a:p>
          <a:p>
            <a:pPr lvl="1"/>
            <a:r>
              <a:rPr lang="en-US" dirty="0"/>
              <a:t>Training – 70% - 188 clips</a:t>
            </a:r>
          </a:p>
          <a:p>
            <a:pPr lvl="1"/>
            <a:r>
              <a:rPr lang="en-US" dirty="0"/>
              <a:t>Validation – 18% - 48 clips</a:t>
            </a:r>
          </a:p>
          <a:p>
            <a:pPr lvl="1"/>
            <a:r>
              <a:rPr lang="en-US" dirty="0"/>
              <a:t>Test – 12% - 33 Clips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17098-1A0E-6CAC-3C90-6DF6B93998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D830D9-B1CA-DFE6-622E-C10B0AD2BAE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KDemo Real">
            <a:hlinkClick r:id="" action="ppaction://media"/>
            <a:extLst>
              <a:ext uri="{FF2B5EF4-FFF2-40B4-BE49-F238E27FC236}">
                <a16:creationId xmlns:a16="http://schemas.microsoft.com/office/drawing/2014/main" id="{E507C0CE-D36D-72E2-369F-735E04E1BC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4399" y="2177378"/>
            <a:ext cx="5298647" cy="298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05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B5244AC-D906-A60B-5023-D0289CF4F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169" y="614812"/>
            <a:ext cx="10359659" cy="1325563"/>
          </a:xfrm>
        </p:spPr>
        <p:txBody>
          <a:bodyPr/>
          <a:lstStyle/>
          <a:p>
            <a:r>
              <a:rPr lang="en-US" dirty="0" err="1"/>
              <a:t>MediaPipe</a:t>
            </a:r>
            <a:r>
              <a:rPr lang="en-US" dirty="0"/>
              <a:t> – Pose Estimation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0333AC2F-0501-ECB9-F8A0-289B12ADFB5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7540" t="530" r="23864" b="-530"/>
          <a:stretch/>
        </p:blipFill>
        <p:spPr>
          <a:xfrm>
            <a:off x="0" y="2178050"/>
            <a:ext cx="5713413" cy="4668838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3F9FB22-CA85-FC72-AA81-4708F62AB6C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75413" y="2153285"/>
            <a:ext cx="4799012" cy="3790315"/>
          </a:xfrm>
        </p:spPr>
        <p:txBody>
          <a:bodyPr/>
          <a:lstStyle/>
          <a:p>
            <a:r>
              <a:rPr lang="en-US" b="1" dirty="0"/>
              <a:t>Developed by Google</a:t>
            </a:r>
            <a:endParaRPr lang="en-US" dirty="0"/>
          </a:p>
          <a:p>
            <a:r>
              <a:rPr lang="en-US" b="1" dirty="0"/>
              <a:t>Open-Source Framework Pose Estimation Model </a:t>
            </a:r>
            <a:endParaRPr lang="en-US" dirty="0"/>
          </a:p>
          <a:p>
            <a:r>
              <a:rPr lang="en-US" b="1" dirty="0"/>
              <a:t>Allows from a 2D image, Estimates of positional landmark position in Image Coordinates and in 3D World Coordinates.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8CC2E-BB8C-CF5A-C460-C662927C06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851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C30FF-929A-6FC0-F734-C5C312CDF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6A3A07E2-FE58-6676-0678-7233A480A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40" y="420302"/>
            <a:ext cx="4802373" cy="1709287"/>
          </a:xfrm>
        </p:spPr>
        <p:txBody>
          <a:bodyPr>
            <a:normAutofit fontScale="90000"/>
          </a:bodyPr>
          <a:lstStyle/>
          <a:p>
            <a:r>
              <a:rPr lang="en-US" dirty="0"/>
              <a:t>Pose Estimation on Dataset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70CC4071-4ED1-F4C8-20C2-42D6CD3A1D8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1040" y="2199369"/>
            <a:ext cx="4799013" cy="4291668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Training and Validation Sets were Augmented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Horizontal Shifts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Horizontal Flips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Rotation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Contrast, Brightness, Saturation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Ending Sizes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Train – 5411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Validation –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Test -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30 iterations of the Data Augmentations were performed on Each Clip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Removed Points 0-10 from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Padded End of Clip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Repeating Last seen pose positions</a:t>
            </a:r>
          </a:p>
          <a:p>
            <a:endParaRPr lang="en-US" b="1" dirty="0"/>
          </a:p>
        </p:txBody>
      </p:sp>
      <p:pic>
        <p:nvPicPr>
          <p:cNvPr id="9" name="Picture 8" descr="A drawing of a person with red dots&#10;&#10;Description automatically generated">
            <a:extLst>
              <a:ext uri="{FF2B5EF4-FFF2-40B4-BE49-F238E27FC236}">
                <a16:creationId xmlns:a16="http://schemas.microsoft.com/office/drawing/2014/main" id="{37665C59-662B-0FAC-72AD-4B61F726D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808" y="853439"/>
            <a:ext cx="4562723" cy="540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495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4B7D88-18D8-7250-6364-BECA6F653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883920"/>
            <a:ext cx="4114800" cy="5059680"/>
          </a:xfrm>
        </p:spPr>
        <p:txBody>
          <a:bodyPr/>
          <a:lstStyle/>
          <a:p>
            <a:r>
              <a:rPr lang="en-US" dirty="0"/>
              <a:t>LSTM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C0D5F39-EF49-BECB-8276-8B8A46F07AC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75413" y="354933"/>
            <a:ext cx="4799012" cy="6154152"/>
          </a:xfrm>
        </p:spPr>
        <p:txBody>
          <a:bodyPr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Multi-Layer LSTM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Using Tanh and L2 Regularization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Issues with Exploding and Vanishing Gradients.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Dropout of .8 and Batch Normalized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Inputs were Scaled using </a:t>
            </a:r>
            <a:r>
              <a:rPr lang="en-US" b="1" dirty="0" err="1"/>
              <a:t>StandardScaler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Loss: Categorical Cross entropy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SMOTE was used to balance Training Set.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878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60D94-5060-1C08-1BA4-EF25C9EB4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1CC1548-C916-74F0-9D1B-4DA187086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00741"/>
            <a:ext cx="4802372" cy="2788919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15" name="Picture Placeholder 6">
            <a:extLst>
              <a:ext uri="{FF2B5EF4-FFF2-40B4-BE49-F238E27FC236}">
                <a16:creationId xmlns:a16="http://schemas.microsoft.com/office/drawing/2014/main" id="{A4C972EA-9D73-ADEE-A597-9D597EB64F3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8209" t="-145" r="7889" b="145"/>
          <a:stretch/>
        </p:blipFill>
        <p:spPr>
          <a:xfrm>
            <a:off x="6478588" y="920750"/>
            <a:ext cx="5713412" cy="50292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8E57FD-821B-51E0-0414-64FD7F7A11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11293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722518_win32_SD_v11" id="{6E195932-91F4-4861-8538-848409B20D97}" vid="{F5C82CE7-F5AC-4E30-975C-FD228ED220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796806-D3A7-49C6-9335-B8A0B9307F8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7CDA33-9251-49D0-A51A-7888AA3E063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32E4FA29-61E2-42A6-9537-732ED628B6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{C774152F-5406-4C7B-87E2-478B5D041C1A}tf66722518_win32</Template>
  <TotalTime>1599</TotalTime>
  <Words>496</Words>
  <Application>Microsoft Office PowerPoint</Application>
  <PresentationFormat>Widescreen</PresentationFormat>
  <Paragraphs>100</Paragraphs>
  <Slides>18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Bodoni MT</vt:lpstr>
      <vt:lpstr>Calibri</vt:lpstr>
      <vt:lpstr>Source Sans Pro Light</vt:lpstr>
      <vt:lpstr>Custom</vt:lpstr>
      <vt:lpstr>Penalty Kick Predictions Using Pose Estimation</vt:lpstr>
      <vt:lpstr>PowerPoint Presentation</vt:lpstr>
      <vt:lpstr>Importance of Penalty Kicks</vt:lpstr>
      <vt:lpstr>Data Collection</vt:lpstr>
      <vt:lpstr>Data Cleaning</vt:lpstr>
      <vt:lpstr>MediaPipe – Pose Estimation</vt:lpstr>
      <vt:lpstr>Pose Estimation on Dataset</vt:lpstr>
      <vt:lpstr>LSTM</vt:lpstr>
      <vt:lpstr>Results</vt:lpstr>
      <vt:lpstr>Model Training Graphs – 3 Classes</vt:lpstr>
      <vt:lpstr>Confusion Matrix</vt:lpstr>
      <vt:lpstr>Problem</vt:lpstr>
      <vt:lpstr>Tactic Change: Invert Padding</vt:lpstr>
      <vt:lpstr>Padded Models</vt:lpstr>
      <vt:lpstr>Padded Models</vt:lpstr>
      <vt:lpstr>Conclusions</vt:lpstr>
      <vt:lpstr>Future Work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Matthew Wilcox</dc:creator>
  <cp:lastModifiedBy>Matthew Wilcox</cp:lastModifiedBy>
  <cp:revision>4</cp:revision>
  <dcterms:created xsi:type="dcterms:W3CDTF">2024-12-11T04:13:16Z</dcterms:created>
  <dcterms:modified xsi:type="dcterms:W3CDTF">2024-12-12T06:53:06Z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